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6" r:id="rId14"/>
    <p:sldId id="275" r:id="rId15"/>
    <p:sldId id="269" r:id="rId16"/>
    <p:sldId id="270" r:id="rId17"/>
    <p:sldId id="271" r:id="rId18"/>
    <p:sldId id="272" r:id="rId19"/>
    <p:sldId id="273" r:id="rId20"/>
    <p:sldId id="274"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1"/>
    <p:restoredTop sz="94681"/>
  </p:normalViewPr>
  <p:slideViewPr>
    <p:cSldViewPr snapToGrid="0" snapToObjects="1">
      <p:cViewPr>
        <p:scale>
          <a:sx n="41" d="100"/>
          <a:sy n="41" d="100"/>
        </p:scale>
        <p:origin x="1552" y="1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E6879E-19BB-694E-8805-DC3C5B999325}" type="datetimeFigureOut">
              <a:rPr lang="en-US" smtClean="0"/>
              <a:t>11/17/18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64211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6879E-19BB-694E-8805-DC3C5B999325}" type="datetimeFigureOut">
              <a:rPr lang="en-US" smtClean="0"/>
              <a:t>11/17/18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85415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6879E-19BB-694E-8805-DC3C5B999325}" type="datetimeFigureOut">
              <a:rPr lang="en-US" smtClean="0"/>
              <a:t>11/17/18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65652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6879E-19BB-694E-8805-DC3C5B999325}" type="datetimeFigureOut">
              <a:rPr lang="en-US" smtClean="0"/>
              <a:t>11/17/18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03268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E6879E-19BB-694E-8805-DC3C5B999325}" type="datetimeFigureOut">
              <a:rPr lang="en-US" smtClean="0"/>
              <a:t>11/17/18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47832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E6879E-19BB-694E-8805-DC3C5B999325}" type="datetimeFigureOut">
              <a:rPr lang="en-US" smtClean="0"/>
              <a:t>11/17/18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59344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E6879E-19BB-694E-8805-DC3C5B999325}" type="datetimeFigureOut">
              <a:rPr lang="en-US" smtClean="0"/>
              <a:t>11/17/18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9619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E6879E-19BB-694E-8805-DC3C5B999325}" type="datetimeFigureOut">
              <a:rPr lang="en-US" smtClean="0"/>
              <a:t>11/17/18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34902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879E-19BB-694E-8805-DC3C5B999325}" type="datetimeFigureOut">
              <a:rPr lang="en-US" smtClean="0"/>
              <a:t>11/17/18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83049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6879E-19BB-694E-8805-DC3C5B999325}" type="datetimeFigureOut">
              <a:rPr lang="en-US" smtClean="0"/>
              <a:t>11/17/18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19891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6879E-19BB-694E-8805-DC3C5B999325}" type="datetimeFigureOut">
              <a:rPr lang="en-US" smtClean="0"/>
              <a:t>11/17/18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F05AD-0D3E-AE48-9903-9020B69C7C25}" type="slidenum">
              <a:rPr lang="en-US" smtClean="0"/>
              <a:t>‹#›</a:t>
            </a:fld>
            <a:endParaRPr lang="en-US"/>
          </a:p>
        </p:txBody>
      </p:sp>
    </p:spTree>
    <p:extLst>
      <p:ext uri="{BB962C8B-B14F-4D97-AF65-F5344CB8AC3E}">
        <p14:creationId xmlns:p14="http://schemas.microsoft.com/office/powerpoint/2010/main" val="19094433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30000"/>
                <a:lumOff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6879E-19BB-694E-8805-DC3C5B999325}" type="datetimeFigureOut">
              <a:rPr lang="en-US" smtClean="0"/>
              <a:t>11/17/18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F05AD-0D3E-AE48-9903-9020B69C7C25}" type="slidenum">
              <a:rPr lang="en-US" smtClean="0"/>
              <a:t>‹#›</a:t>
            </a:fld>
            <a:endParaRPr lang="en-US"/>
          </a:p>
        </p:txBody>
      </p:sp>
    </p:spTree>
    <p:extLst>
      <p:ext uri="{BB962C8B-B14F-4D97-AF65-F5344CB8AC3E}">
        <p14:creationId xmlns:p14="http://schemas.microsoft.com/office/powerpoint/2010/main" val="1893244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474609"/>
            <a:ext cx="9144000" cy="2387600"/>
          </a:xfrm>
        </p:spPr>
        <p:txBody>
          <a:bodyPr>
            <a:normAutofit fontScale="90000"/>
          </a:bodyPr>
          <a:lstStyle/>
          <a:p>
            <a:r>
              <a:rPr lang="en-US" dirty="0" smtClean="0">
                <a:latin typeface="Garamond" charset="0"/>
                <a:ea typeface="Garamond" charset="0"/>
                <a:cs typeface="Garamond" charset="0"/>
              </a:rPr>
              <a:t>WRITING THE PAST</a:t>
            </a:r>
            <a:br>
              <a:rPr lang="en-US" dirty="0" smtClean="0">
                <a:latin typeface="Garamond" charset="0"/>
                <a:ea typeface="Garamond" charset="0"/>
                <a:cs typeface="Garamond" charset="0"/>
              </a:rPr>
            </a:br>
            <a:r>
              <a:rPr lang="en-US" sz="3300" dirty="0" smtClean="0">
                <a:latin typeface="Garamond" charset="0"/>
                <a:ea typeface="Garamond" charset="0"/>
                <a:cs typeface="Garamond" charset="0"/>
              </a:rPr>
              <a:t>The Theory and Method of History</a:t>
            </a:r>
            <a:r>
              <a:rPr lang="en-US" sz="3300" smtClean="0">
                <a:latin typeface="Garamond" charset="0"/>
                <a:ea typeface="Garamond" charset="0"/>
                <a:cs typeface="Garamond" charset="0"/>
              </a:rPr>
              <a:t/>
            </a:r>
            <a:br>
              <a:rPr lang="en-US" sz="3300" smtClean="0">
                <a:latin typeface="Garamond" charset="0"/>
                <a:ea typeface="Garamond" charset="0"/>
                <a:cs typeface="Garamond" charset="0"/>
              </a:rPr>
            </a:br>
            <a:r>
              <a:rPr lang="en-US" sz="3300" smtClean="0">
                <a:latin typeface="Garamond" charset="0"/>
                <a:ea typeface="Garamond" charset="0"/>
                <a:cs typeface="Garamond" charset="0"/>
              </a:rPr>
              <a:t/>
            </a:r>
            <a:br>
              <a:rPr lang="en-US" sz="3300" smtClean="0">
                <a:latin typeface="Garamond" charset="0"/>
                <a:ea typeface="Garamond" charset="0"/>
                <a:cs typeface="Garamond" charset="0"/>
              </a:rPr>
            </a:br>
            <a:r>
              <a:rPr lang="en-US" sz="3300" dirty="0">
                <a:latin typeface="Garamond" charset="0"/>
                <a:ea typeface="Garamond" charset="0"/>
                <a:cs typeface="Garamond" charset="0"/>
              </a:rPr>
              <a:t/>
            </a:r>
            <a:br>
              <a:rPr lang="en-US" sz="3300" dirty="0">
                <a:latin typeface="Garamond" charset="0"/>
                <a:ea typeface="Garamond" charset="0"/>
                <a:cs typeface="Garamond" charset="0"/>
              </a:rPr>
            </a:br>
            <a:r>
              <a:rPr lang="en-US" sz="3300" dirty="0" smtClean="0">
                <a:latin typeface="Garamond" charset="0"/>
                <a:ea typeface="Garamond" charset="0"/>
                <a:cs typeface="Garamond" charset="0"/>
              </a:rPr>
              <a:t>SPLASH 2018</a:t>
            </a:r>
            <a:br>
              <a:rPr lang="en-US" sz="3300" dirty="0" smtClean="0">
                <a:latin typeface="Garamond" charset="0"/>
                <a:ea typeface="Garamond" charset="0"/>
                <a:cs typeface="Garamond" charset="0"/>
              </a:rPr>
            </a:br>
            <a:r>
              <a:rPr lang="en-US" sz="3300" dirty="0" smtClean="0">
                <a:latin typeface="Garamond" charset="0"/>
                <a:ea typeface="Garamond" charset="0"/>
                <a:cs typeface="Garamond" charset="0"/>
              </a:rPr>
              <a:t>Matthew Yarnall</a:t>
            </a:r>
            <a:endParaRPr lang="en-US" sz="3300" dirty="0">
              <a:latin typeface="Garamond" charset="0"/>
              <a:ea typeface="Garamond" charset="0"/>
              <a:cs typeface="Garamond" charset="0"/>
            </a:endParaRPr>
          </a:p>
        </p:txBody>
      </p:sp>
    </p:spTree>
    <p:extLst>
      <p:ext uri="{BB962C8B-B14F-4D97-AF65-F5344CB8AC3E}">
        <p14:creationId xmlns:p14="http://schemas.microsoft.com/office/powerpoint/2010/main" val="596727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8128000"/>
          </a:xfrm>
          <a:prstGeom prst="rect">
            <a:avLst/>
          </a:prstGeom>
        </p:spPr>
      </p:pic>
      <p:sp>
        <p:nvSpPr>
          <p:cNvPr id="6" name="Rectangle 5"/>
          <p:cNvSpPr/>
          <p:nvPr/>
        </p:nvSpPr>
        <p:spPr>
          <a:xfrm>
            <a:off x="365234" y="365125"/>
            <a:ext cx="6096000" cy="3785652"/>
          </a:xfrm>
          <a:prstGeom prst="rect">
            <a:avLst/>
          </a:prstGeom>
        </p:spPr>
        <p:txBody>
          <a:bodyPr>
            <a:spAutoFit/>
          </a:bodyPr>
          <a:lstStyle/>
          <a:p>
            <a:r>
              <a:rPr lang="en-US" sz="3000" dirty="0" smtClean="0">
                <a:effectLst/>
                <a:latin typeface="Garamond" charset="0"/>
                <a:ea typeface="Garamond" charset="0"/>
                <a:cs typeface="Garamond" charset="0"/>
              </a:rPr>
              <a:t>…I came to understand that my country was a galaxy, and this galaxy stretched from the pandemonium of West Baltimore to the happy hunting grounds of </a:t>
            </a:r>
            <a:r>
              <a:rPr lang="en-US" sz="3000" i="1" dirty="0" smtClean="0">
                <a:effectLst/>
                <a:latin typeface="Garamond" charset="0"/>
                <a:ea typeface="Garamond" charset="0"/>
                <a:cs typeface="Garamond" charset="0"/>
              </a:rPr>
              <a:t>Mr. Belvedere…</a:t>
            </a:r>
            <a:r>
              <a:rPr lang="en-US" sz="3000" dirty="0" smtClean="0">
                <a:effectLst/>
                <a:latin typeface="Garamond" charset="0"/>
                <a:ea typeface="Garamond" charset="0"/>
                <a:cs typeface="Garamond" charset="0"/>
              </a:rPr>
              <a:t>.I felt, but did not yet understand, the relation between that other world and me.</a:t>
            </a:r>
          </a:p>
          <a:p>
            <a:r>
              <a:rPr lang="en-US" sz="3000" dirty="0" smtClean="0">
                <a:latin typeface="Garamond" charset="0"/>
                <a:ea typeface="Garamond" charset="0"/>
                <a:cs typeface="Garamond" charset="0"/>
              </a:rPr>
              <a:t>-Ta-</a:t>
            </a:r>
            <a:r>
              <a:rPr lang="en-US" sz="3000" dirty="0" err="1" smtClean="0">
                <a:latin typeface="Garamond" charset="0"/>
                <a:ea typeface="Garamond" charset="0"/>
                <a:cs typeface="Garamond" charset="0"/>
              </a:rPr>
              <a:t>Nehisi</a:t>
            </a:r>
            <a:r>
              <a:rPr lang="en-US" sz="3000" dirty="0" smtClean="0">
                <a:latin typeface="Garamond" charset="0"/>
                <a:ea typeface="Garamond" charset="0"/>
                <a:cs typeface="Garamond" charset="0"/>
              </a:rPr>
              <a:t> Coates</a:t>
            </a:r>
            <a:r>
              <a:rPr lang="en-US" sz="3000" dirty="0" smtClean="0">
                <a:effectLst/>
                <a:latin typeface="Garamond" charset="0"/>
                <a:ea typeface="Garamond" charset="0"/>
                <a:cs typeface="Garamond" charset="0"/>
              </a:rPr>
              <a:t> </a:t>
            </a:r>
            <a:endParaRPr lang="en-US" sz="3000" dirty="0">
              <a:latin typeface="Garamond" charset="0"/>
              <a:ea typeface="Garamond" charset="0"/>
              <a:cs typeface="Garamond" charset="0"/>
            </a:endParaRPr>
          </a:p>
        </p:txBody>
      </p:sp>
    </p:spTree>
    <p:extLst>
      <p:ext uri="{BB962C8B-B14F-4D97-AF65-F5344CB8AC3E}">
        <p14:creationId xmlns:p14="http://schemas.microsoft.com/office/powerpoint/2010/main" val="1092771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a:latin typeface="Garamond" charset="0"/>
                <a:ea typeface="Garamond" charset="0"/>
                <a:cs typeface="Garamond" charset="0"/>
              </a:rPr>
              <a:t>I</a:t>
            </a:r>
            <a:r>
              <a:rPr lang="en-US" sz="3600" dirty="0" smtClean="0">
                <a:latin typeface="Garamond" charset="0"/>
                <a:ea typeface="Garamond" charset="0"/>
                <a:cs typeface="Garamond" charset="0"/>
              </a:rPr>
              <a:t>n reviewing the personally experienced past from a more remote point in time, we inadvertently mythologize it. The process of constantly reworking one’s own experienced past…obviously does violence to the original experience. </a:t>
            </a:r>
          </a:p>
          <a:p>
            <a:pPr algn="ctr"/>
            <a:r>
              <a:rPr lang="en-US" sz="3600" dirty="0" smtClean="0">
                <a:latin typeface="Garamond" charset="0"/>
                <a:ea typeface="Garamond" charset="0"/>
                <a:cs typeface="Garamond" charset="0"/>
              </a:rPr>
              <a:t>-Paul Cohen</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709163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8491935"/>
          </a:xfrm>
          <a:prstGeom prst="rect">
            <a:avLst/>
          </a:prstGeom>
        </p:spPr>
      </p:pic>
    </p:spTree>
    <p:extLst>
      <p:ext uri="{BB962C8B-B14F-4D97-AF65-F5344CB8AC3E}">
        <p14:creationId xmlns:p14="http://schemas.microsoft.com/office/powerpoint/2010/main" val="98705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5334" y="1746475"/>
            <a:ext cx="7416799" cy="2387600"/>
          </a:xfrm>
        </p:spPr>
        <p:txBody>
          <a:bodyPr>
            <a:normAutofit/>
          </a:bodyPr>
          <a:lstStyle/>
          <a:p>
            <a:r>
              <a:rPr lang="en-US" sz="3600" dirty="0">
                <a:latin typeface="Garamond" charset="0"/>
                <a:ea typeface="Garamond" charset="0"/>
                <a:cs typeface="Garamond" charset="0"/>
              </a:rPr>
              <a:t>History is what the present chooses to remember about the past.</a:t>
            </a:r>
            <a:r>
              <a:rPr lang="en-US" sz="3600" dirty="0" smtClean="0">
                <a:effectLst/>
                <a:latin typeface="Garamond" charset="0"/>
                <a:ea typeface="Garamond" charset="0"/>
                <a:cs typeface="Garamond" charset="0"/>
              </a:rPr>
              <a:t> </a:t>
            </a:r>
            <a:br>
              <a:rPr lang="en-US" sz="3600" dirty="0" smtClean="0">
                <a:effectLst/>
                <a:latin typeface="Garamond" charset="0"/>
                <a:ea typeface="Garamond" charset="0"/>
                <a:cs typeface="Garamond" charset="0"/>
              </a:rPr>
            </a:br>
            <a:r>
              <a:rPr lang="en-US" sz="3600" dirty="0" smtClean="0">
                <a:latin typeface="Garamond" charset="0"/>
                <a:ea typeface="Garamond" charset="0"/>
                <a:cs typeface="Garamond" charset="0"/>
              </a:rPr>
              <a:t>-Carl Becker</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754963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82611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smtClean="0">
                <a:latin typeface="Garamond" charset="0"/>
                <a:ea typeface="Garamond" charset="0"/>
                <a:cs typeface="Garamond" charset="0"/>
              </a:rPr>
              <a:t>PROBLEMS WITH PRIMARY SOURSES</a:t>
            </a:r>
            <a:endParaRPr lang="en-US" sz="3600" dirty="0" smtClean="0">
              <a:latin typeface="Garamond" charset="0"/>
              <a:ea typeface="Garamond" charset="0"/>
              <a:cs typeface="Garamond" charset="0"/>
            </a:endParaRPr>
          </a:p>
        </p:txBody>
      </p:sp>
    </p:spTree>
    <p:extLst>
      <p:ext uri="{BB962C8B-B14F-4D97-AF65-F5344CB8AC3E}">
        <p14:creationId xmlns:p14="http://schemas.microsoft.com/office/powerpoint/2010/main" val="1492586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latin typeface="Garamond" charset="0"/>
                <a:ea typeface="Garamond" charset="0"/>
                <a:cs typeface="Garamond" charset="0"/>
              </a:rPr>
              <a:t>1) Minimal Source Record</a:t>
            </a:r>
          </a:p>
        </p:txBody>
      </p:sp>
    </p:spTree>
    <p:extLst>
      <p:ext uri="{BB962C8B-B14F-4D97-AF65-F5344CB8AC3E}">
        <p14:creationId xmlns:p14="http://schemas.microsoft.com/office/powerpoint/2010/main" val="2137288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latin typeface="Garamond" charset="0"/>
                <a:ea typeface="Garamond" charset="0"/>
                <a:cs typeface="Garamond" charset="0"/>
              </a:rPr>
              <a:t>2</a:t>
            </a:r>
            <a:r>
              <a:rPr lang="en-US" sz="3200" dirty="0" smtClean="0">
                <a:latin typeface="Garamond" charset="0"/>
                <a:ea typeface="Garamond" charset="0"/>
                <a:cs typeface="Garamond" charset="0"/>
              </a:rPr>
              <a:t>) Cognitive Dissonance</a:t>
            </a:r>
          </a:p>
          <a:p>
            <a:pPr algn="ct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103822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latin typeface="Garamond" charset="0"/>
                <a:ea typeface="Garamond" charset="0"/>
                <a:cs typeface="Garamond" charset="0"/>
              </a:rPr>
              <a:t>3) Narrative Epistemology</a:t>
            </a:r>
          </a:p>
        </p:txBody>
      </p:sp>
    </p:spTree>
    <p:extLst>
      <p:ext uri="{BB962C8B-B14F-4D97-AF65-F5344CB8AC3E}">
        <p14:creationId xmlns:p14="http://schemas.microsoft.com/office/powerpoint/2010/main" val="356341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a:latin typeface="Garamond" charset="0"/>
                <a:ea typeface="Garamond" charset="0"/>
                <a:cs typeface="Garamond" charset="0"/>
              </a:rPr>
              <a:t>N</a:t>
            </a:r>
            <a:r>
              <a:rPr lang="en-US" sz="3600" dirty="0" smtClean="0">
                <a:latin typeface="Garamond" charset="0"/>
                <a:ea typeface="Garamond" charset="0"/>
                <a:cs typeface="Garamond" charset="0"/>
              </a:rPr>
              <a:t>arrative structure pervades our very experience of time and social existence, independently of our contemplating the past as historians.</a:t>
            </a:r>
          </a:p>
          <a:p>
            <a:pPr algn="ctr"/>
            <a:r>
              <a:rPr lang="en-US" sz="3600" dirty="0" smtClean="0">
                <a:latin typeface="Garamond" charset="0"/>
                <a:ea typeface="Garamond" charset="0"/>
                <a:cs typeface="Garamond" charset="0"/>
              </a:rPr>
              <a:t>-David Car</a:t>
            </a:r>
          </a:p>
        </p:txBody>
      </p:sp>
    </p:spTree>
    <p:extLst>
      <p:ext uri="{BB962C8B-B14F-4D97-AF65-F5344CB8AC3E}">
        <p14:creationId xmlns:p14="http://schemas.microsoft.com/office/powerpoint/2010/main" val="817482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latin typeface="Garamond" charset="0"/>
                <a:ea typeface="Garamond" charset="0"/>
                <a:cs typeface="Garamond" charset="0"/>
              </a:rPr>
              <a:t>CONCLUTION</a:t>
            </a:r>
          </a:p>
        </p:txBody>
      </p:sp>
    </p:spTree>
    <p:extLst>
      <p:ext uri="{BB962C8B-B14F-4D97-AF65-F5344CB8AC3E}">
        <p14:creationId xmlns:p14="http://schemas.microsoft.com/office/powerpoint/2010/main" val="1840735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035275"/>
            <a:ext cx="9144000" cy="2387600"/>
          </a:xfrm>
        </p:spPr>
        <p:txBody>
          <a:bodyPr>
            <a:normAutofit/>
          </a:bodyPr>
          <a:lstStyle/>
          <a:p>
            <a:r>
              <a:rPr lang="en-US" sz="4000" dirty="0" smtClean="0">
                <a:latin typeface="Garamond" charset="0"/>
                <a:ea typeface="Garamond" charset="0"/>
                <a:cs typeface="Garamond" charset="0"/>
              </a:rPr>
              <a:t>INTRODUCTION</a:t>
            </a:r>
            <a:endParaRPr lang="en-US" sz="4000" dirty="0">
              <a:latin typeface="Garamond" charset="0"/>
              <a:ea typeface="Garamond" charset="0"/>
              <a:cs typeface="Garamond" charset="0"/>
            </a:endParaRPr>
          </a:p>
        </p:txBody>
      </p:sp>
    </p:spTree>
    <p:extLst>
      <p:ext uri="{BB962C8B-B14F-4D97-AF65-F5344CB8AC3E}">
        <p14:creationId xmlns:p14="http://schemas.microsoft.com/office/powerpoint/2010/main" val="922883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latin typeface="Garamond" charset="0"/>
                <a:ea typeface="Garamond" charset="0"/>
                <a:cs typeface="Garamond" charset="0"/>
              </a:rPr>
              <a:t>[The Historian’s Craft] entails a complex set of negotiations between present and past, incorporating something of vital importance from transforming along the way, the consciousness that each brings to the table from the outset. </a:t>
            </a:r>
          </a:p>
          <a:p>
            <a:pPr algn="ctr"/>
            <a:r>
              <a:rPr lang="en-US" sz="3600" dirty="0" smtClean="0">
                <a:latin typeface="Garamond" charset="0"/>
                <a:ea typeface="Garamond" charset="0"/>
                <a:cs typeface="Garamond" charset="0"/>
              </a:rPr>
              <a:t>-Paul Cohen</a:t>
            </a:r>
          </a:p>
        </p:txBody>
      </p:sp>
    </p:spTree>
    <p:extLst>
      <p:ext uri="{BB962C8B-B14F-4D97-AF65-F5344CB8AC3E}">
        <p14:creationId xmlns:p14="http://schemas.microsoft.com/office/powerpoint/2010/main" val="1859563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latin typeface="Garamond" charset="0"/>
                <a:ea typeface="Garamond" charset="0"/>
                <a:cs typeface="Garamond" charset="0"/>
              </a:rPr>
              <a:t>[The Historian’s Craft] entails a complex set of negotiations between present and past, incorporating something of vital importance from transforming along the way, the consciousness that each brings to the table from the outset. </a:t>
            </a:r>
          </a:p>
          <a:p>
            <a:pPr algn="ctr"/>
            <a:r>
              <a:rPr lang="en-US" sz="3600" dirty="0" smtClean="0">
                <a:latin typeface="Garamond" charset="0"/>
                <a:ea typeface="Garamond" charset="0"/>
                <a:cs typeface="Garamond" charset="0"/>
              </a:rPr>
              <a:t>-Paul Cohen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6493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1467" y="2051275"/>
            <a:ext cx="7416799"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smtClean="0">
                <a:latin typeface="Garamond" charset="0"/>
                <a:ea typeface="Garamond" charset="0"/>
                <a:cs typeface="Garamond" charset="0"/>
              </a:rPr>
              <a:t>THANK YOU</a:t>
            </a:r>
            <a:endParaRPr lang="en-US" sz="3600" dirty="0" smtClean="0">
              <a:latin typeface="Garamond" charset="0"/>
              <a:ea typeface="Garamond" charset="0"/>
              <a:cs typeface="Garamond" charset="0"/>
            </a:endParaRPr>
          </a:p>
        </p:txBody>
      </p:sp>
    </p:spTree>
    <p:extLst>
      <p:ext uri="{BB962C8B-B14F-4D97-AF65-F5344CB8AC3E}">
        <p14:creationId xmlns:p14="http://schemas.microsoft.com/office/powerpoint/2010/main" val="158425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5334" y="1746475"/>
            <a:ext cx="7416799" cy="2387600"/>
          </a:xfrm>
        </p:spPr>
        <p:txBody>
          <a:bodyPr>
            <a:normAutofit/>
          </a:bodyPr>
          <a:lstStyle/>
          <a:p>
            <a:r>
              <a:rPr lang="en-US" sz="3600" dirty="0">
                <a:latin typeface="Garamond" charset="0"/>
                <a:ea typeface="Garamond" charset="0"/>
                <a:cs typeface="Garamond" charset="0"/>
              </a:rPr>
              <a:t>History is what the present chooses to remember about the past.</a:t>
            </a:r>
            <a:r>
              <a:rPr lang="en-US" sz="3600" dirty="0" smtClean="0">
                <a:effectLst/>
                <a:latin typeface="Garamond" charset="0"/>
                <a:ea typeface="Garamond" charset="0"/>
                <a:cs typeface="Garamond" charset="0"/>
              </a:rPr>
              <a:t> </a:t>
            </a:r>
            <a:br>
              <a:rPr lang="en-US" sz="3600" dirty="0" smtClean="0">
                <a:effectLst/>
                <a:latin typeface="Garamond" charset="0"/>
                <a:ea typeface="Garamond" charset="0"/>
                <a:cs typeface="Garamond" charset="0"/>
              </a:rPr>
            </a:br>
            <a:r>
              <a:rPr lang="en-US" sz="3600" dirty="0" smtClean="0">
                <a:latin typeface="Garamond" charset="0"/>
                <a:ea typeface="Garamond" charset="0"/>
                <a:cs typeface="Garamond" charset="0"/>
              </a:rPr>
              <a:t>-Carl Becker</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191965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5334" y="1746475"/>
            <a:ext cx="7416799" cy="2387600"/>
          </a:xfrm>
        </p:spPr>
        <p:txBody>
          <a:bodyPr>
            <a:normAutofit/>
          </a:bodyPr>
          <a:lstStyle/>
          <a:p>
            <a:r>
              <a:rPr lang="en-US" sz="3600" dirty="0">
                <a:latin typeface="Garamond" charset="0"/>
                <a:ea typeface="Garamond" charset="0"/>
                <a:cs typeface="Garamond" charset="0"/>
              </a:rPr>
              <a:t>History is what the present chooses to remember about the past.</a:t>
            </a:r>
            <a:r>
              <a:rPr lang="en-US" sz="3600" dirty="0" smtClean="0">
                <a:effectLst/>
                <a:latin typeface="Garamond" charset="0"/>
                <a:ea typeface="Garamond" charset="0"/>
                <a:cs typeface="Garamond" charset="0"/>
              </a:rPr>
              <a:t> </a:t>
            </a:r>
            <a:br>
              <a:rPr lang="en-US" sz="3600" dirty="0" smtClean="0">
                <a:effectLst/>
                <a:latin typeface="Garamond" charset="0"/>
                <a:ea typeface="Garamond" charset="0"/>
                <a:cs typeface="Garamond" charset="0"/>
              </a:rPr>
            </a:br>
            <a:r>
              <a:rPr lang="en-US" sz="3600" dirty="0" smtClean="0">
                <a:latin typeface="Garamond" charset="0"/>
                <a:ea typeface="Garamond" charset="0"/>
                <a:cs typeface="Garamond" charset="0"/>
              </a:rPr>
              <a:t>-Carl Becker</a:t>
            </a:r>
            <a:endParaRPr lang="en-US" sz="3500" dirty="0">
              <a:latin typeface="Garamond" charset="0"/>
              <a:ea typeface="Garamond" charset="0"/>
              <a:cs typeface="Garamond"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56565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4534" y="2508475"/>
            <a:ext cx="7416799" cy="2387600"/>
          </a:xfrm>
        </p:spPr>
        <p:txBody>
          <a:bodyPr>
            <a:normAutofit fontScale="90000"/>
          </a:bodyPr>
          <a:lstStyle/>
          <a:p>
            <a:r>
              <a:rPr lang="en-US" sz="3600" dirty="0" smtClean="0">
                <a:latin typeface="Garamond" charset="0"/>
                <a:ea typeface="Garamond" charset="0"/>
                <a:cs typeface="Garamond" charset="0"/>
              </a:rPr>
              <a:t>Behind the features of landscape, behind tools of machinery, behind what appear to be the most formalized written documents, and behind institutions, which seem almost entirely detached from their founders, there are men, and it is men history seeks to grasp.</a:t>
            </a:r>
            <a:br>
              <a:rPr lang="en-US" sz="3600" dirty="0" smtClean="0">
                <a:latin typeface="Garamond" charset="0"/>
                <a:ea typeface="Garamond" charset="0"/>
                <a:cs typeface="Garamond" charset="0"/>
              </a:rPr>
            </a:br>
            <a:r>
              <a:rPr lang="en-US" sz="3600" dirty="0" smtClean="0">
                <a:latin typeface="Garamond" charset="0"/>
                <a:ea typeface="Garamond" charset="0"/>
                <a:cs typeface="Garamond" charset="0"/>
              </a:rPr>
              <a:t>-Marc </a:t>
            </a:r>
            <a:r>
              <a:rPr lang="en-US" sz="3600" dirty="0" err="1" smtClean="0">
                <a:latin typeface="Garamond" charset="0"/>
                <a:ea typeface="Garamond" charset="0"/>
                <a:cs typeface="Garamond" charset="0"/>
              </a:rPr>
              <a:t>Bolch</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60256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4534" y="1627942"/>
            <a:ext cx="7416799" cy="2387600"/>
          </a:xfrm>
        </p:spPr>
        <p:txBody>
          <a:bodyPr>
            <a:normAutofit/>
          </a:bodyPr>
          <a:lstStyle/>
          <a:p>
            <a:r>
              <a:rPr lang="en-US" sz="3500" smtClean="0">
                <a:latin typeface="Garamond" charset="0"/>
                <a:ea typeface="Garamond" charset="0"/>
                <a:cs typeface="Garamond" charset="0"/>
              </a:rPr>
              <a:t>AUTOPIOGRAPHICAL MYTHMAKIG</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117883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1467" y="2051275"/>
            <a:ext cx="7416799" cy="2387600"/>
          </a:xfrm>
        </p:spPr>
        <p:txBody>
          <a:bodyPr>
            <a:normAutofit fontScale="90000"/>
          </a:bodyPr>
          <a:lstStyle/>
          <a:p>
            <a:r>
              <a:rPr lang="en-US" sz="3600" dirty="0" smtClean="0">
                <a:latin typeface="Garamond" charset="0"/>
                <a:ea typeface="Garamond" charset="0"/>
                <a:cs typeface="Garamond" charset="0"/>
              </a:rPr>
              <a:t>[Autobiographical Mythmaking] helps to preserve a sense of psychological coherence and personal integrity over time.</a:t>
            </a:r>
            <a:br>
              <a:rPr lang="en-US" sz="3600" dirty="0" smtClean="0">
                <a:latin typeface="Garamond" charset="0"/>
                <a:ea typeface="Garamond" charset="0"/>
                <a:cs typeface="Garamond" charset="0"/>
              </a:rPr>
            </a:br>
            <a:r>
              <a:rPr lang="en-US" sz="3600" dirty="0" smtClean="0">
                <a:latin typeface="Garamond" charset="0"/>
                <a:ea typeface="Garamond" charset="0"/>
                <a:cs typeface="Garamond" charset="0"/>
              </a:rPr>
              <a:t>-Barbara </a:t>
            </a:r>
            <a:r>
              <a:rPr lang="en-US" sz="3600" dirty="0" err="1" smtClean="0">
                <a:latin typeface="Garamond" charset="0"/>
                <a:ea typeface="Garamond" charset="0"/>
                <a:cs typeface="Garamond" charset="0"/>
              </a:rPr>
              <a:t>Myerhoff</a:t>
            </a:r>
            <a:endParaRPr lang="en-US" sz="3500" dirty="0">
              <a:latin typeface="Garamond" charset="0"/>
              <a:ea typeface="Garamond" charset="0"/>
              <a:cs typeface="Garamond" charset="0"/>
            </a:endParaRPr>
          </a:p>
        </p:txBody>
      </p:sp>
    </p:spTree>
    <p:extLst>
      <p:ext uri="{BB962C8B-B14F-4D97-AF65-F5344CB8AC3E}">
        <p14:creationId xmlns:p14="http://schemas.microsoft.com/office/powerpoint/2010/main" val="639624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199" y="804333"/>
            <a:ext cx="3420533" cy="5130800"/>
          </a:xfrm>
          <a:prstGeom prst="rect">
            <a:avLst/>
          </a:prstGeom>
        </p:spPr>
      </p:pic>
    </p:spTree>
    <p:extLst>
      <p:ext uri="{BB962C8B-B14F-4D97-AF65-F5344CB8AC3E}">
        <p14:creationId xmlns:p14="http://schemas.microsoft.com/office/powerpoint/2010/main" val="183099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8128000"/>
          </a:xfrm>
          <a:prstGeom prst="rect">
            <a:avLst/>
          </a:prstGeom>
        </p:spPr>
      </p:pic>
      <p:sp>
        <p:nvSpPr>
          <p:cNvPr id="5" name="Rectangle 4"/>
          <p:cNvSpPr/>
          <p:nvPr/>
        </p:nvSpPr>
        <p:spPr>
          <a:xfrm>
            <a:off x="304800" y="302359"/>
            <a:ext cx="5686097" cy="3785652"/>
          </a:xfrm>
          <a:prstGeom prst="rect">
            <a:avLst/>
          </a:prstGeom>
        </p:spPr>
        <p:txBody>
          <a:bodyPr wrap="square">
            <a:spAutoFit/>
          </a:bodyPr>
          <a:lstStyle/>
          <a:p>
            <a:r>
              <a:rPr lang="en-US" sz="3000" dirty="0" smtClean="0">
                <a:effectLst/>
                <a:latin typeface="Garamond" charset="0"/>
                <a:ea typeface="Garamond" charset="0"/>
                <a:cs typeface="Garamond" charset="0"/>
              </a:rPr>
              <a:t>There the boy stood, with the gun brandished, which he slowly untucked…and in his small eyes I saw a surging rage that could, in an instant, erase my body….I remember being amazed that death could so easily rise up from the nothing of a boyish afternoon…</a:t>
            </a:r>
            <a:endParaRPr lang="en-US" sz="3000" dirty="0">
              <a:latin typeface="Garamond" charset="0"/>
              <a:ea typeface="Garamond" charset="0"/>
              <a:cs typeface="Garamond" charset="0"/>
            </a:endParaRPr>
          </a:p>
        </p:txBody>
      </p:sp>
    </p:spTree>
    <p:extLst>
      <p:ext uri="{BB962C8B-B14F-4D97-AF65-F5344CB8AC3E}">
        <p14:creationId xmlns:p14="http://schemas.microsoft.com/office/powerpoint/2010/main" val="243253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380</Words>
  <Application>Microsoft Macintosh PowerPoint</Application>
  <PresentationFormat>Widescreen</PresentationFormat>
  <Paragraphs>25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Calibri Light</vt:lpstr>
      <vt:lpstr>Garamond</vt:lpstr>
      <vt:lpstr>Arial</vt:lpstr>
      <vt:lpstr>Office Theme</vt:lpstr>
      <vt:lpstr>WRITING THE PAST The Theory and Method of History   SPLASH 2018 Matthew Yarnall</vt:lpstr>
      <vt:lpstr>INTRODUCTION</vt:lpstr>
      <vt:lpstr>History is what the present chooses to remember about the past.  -Carl Becker</vt:lpstr>
      <vt:lpstr>History is what the present chooses to remember about the past.  -Carl Becker</vt:lpstr>
      <vt:lpstr>Behind the features of landscape, behind tools of machinery, behind what appear to be the most formalized written documents, and behind institutions, which seem almost entirely detached from their founders, there are men, and it is men history seeks to grasp. -Marc Bolch</vt:lpstr>
      <vt:lpstr>AUTOPIOGRAPHICAL MYTHMAKIG</vt:lpstr>
      <vt:lpstr>[Autobiographical Mythmaking] helps to preserve a sense of psychological coherence and personal integrity over time. -Barbara Myerhoff</vt:lpstr>
      <vt:lpstr>PowerPoint Presentation</vt:lpstr>
      <vt:lpstr>PowerPoint Presentation</vt:lpstr>
      <vt:lpstr>PowerPoint Presentation</vt:lpstr>
      <vt:lpstr>PowerPoint Presentation</vt:lpstr>
      <vt:lpstr>PowerPoint Presentation</vt:lpstr>
      <vt:lpstr>History is what the present chooses to remember about the past.  -Carl Becker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PAST The Theory and Method of History   SPLASH 2018 Matthew Yarnall</dc:title>
  <dc:creator>Mati Yarnall</dc:creator>
  <cp:lastModifiedBy>Mati Yarnall</cp:lastModifiedBy>
  <cp:revision>13</cp:revision>
  <dcterms:created xsi:type="dcterms:W3CDTF">2018-11-17T19:20:56Z</dcterms:created>
  <dcterms:modified xsi:type="dcterms:W3CDTF">2018-11-17T21:10:37Z</dcterms:modified>
</cp:coreProperties>
</file>